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1" r:id="rId5"/>
    <p:sldId id="265" r:id="rId6"/>
    <p:sldId id="262" r:id="rId7"/>
    <p:sldId id="263" r:id="rId8"/>
    <p:sldId id="264" r:id="rId9"/>
  </p:sldIdLst>
  <p:sldSz cx="9144000" cy="6858000" type="screen4x3"/>
  <p:notesSz cx="6791325" cy="99218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iyh7tpL1KCJVJDMBnKfiMuoP0y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076" y="88"/>
      </p:cViewPr>
      <p:guideLst>
        <p:guide orient="horz" pos="4319"/>
        <p:guide pos="55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5"/>
        <p:guide pos="21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322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100" y="0"/>
            <a:ext cx="294322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75" cy="446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6575"/>
            <a:ext cx="29432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22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241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74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70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253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90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254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76394a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0937" cy="372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76394a0e_0_1:notes"/>
          <p:cNvSpPr txBox="1">
            <a:spLocks noGrp="1"/>
          </p:cNvSpPr>
          <p:nvPr>
            <p:ph type="body" idx="1"/>
          </p:nvPr>
        </p:nvSpPr>
        <p:spPr>
          <a:xfrm>
            <a:off x="904875" y="4713288"/>
            <a:ext cx="4981500" cy="446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676394a0e_0_1:notes"/>
          <p:cNvSpPr txBox="1">
            <a:spLocks noGrp="1"/>
          </p:cNvSpPr>
          <p:nvPr>
            <p:ph type="sldNum" idx="12"/>
          </p:nvPr>
        </p:nvSpPr>
        <p:spPr>
          <a:xfrm>
            <a:off x="3848100" y="9426575"/>
            <a:ext cx="2943300" cy="495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32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72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marL="1371600" lvl="2" indent="-320039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marL="1828800" lvl="3" indent="-320039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>
            <a:spLocks noGrp="1"/>
          </p:cNvSpPr>
          <p:nvPr>
            <p:ph type="title"/>
          </p:nvPr>
        </p:nvSpPr>
        <p:spPr>
          <a:xfrm rot="5400000">
            <a:off x="4918075" y="2058988"/>
            <a:ext cx="56324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body" idx="1"/>
          </p:nvPr>
        </p:nvSpPr>
        <p:spPr>
          <a:xfrm rot="5400000">
            <a:off x="726282" y="76995"/>
            <a:ext cx="5632450" cy="602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72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marL="1371600" lvl="2" indent="-320039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marL="1828800" lvl="3" indent="-320039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/>
            </a:lvl2pPr>
            <a:lvl3pPr marL="1371600" lvl="2" indent="-228600" algn="l">
              <a:spcBef>
                <a:spcPts val="64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112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50519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920"/>
              <a:buChar char="■"/>
              <a:defRPr sz="2400"/>
            </a:lvl2pPr>
            <a:lvl3pPr marL="1371600" lvl="2" indent="-330200" algn="l">
              <a:spcBef>
                <a:spcPts val="800"/>
              </a:spcBef>
              <a:spcAft>
                <a:spcPts val="0"/>
              </a:spcAft>
              <a:buSzPts val="1600"/>
              <a:buChar char="◆"/>
              <a:defRPr sz="2000"/>
            </a:lvl3pPr>
            <a:lvl4pPr marL="1828800" lvl="3" indent="-320039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112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50519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920"/>
              <a:buChar char="■"/>
              <a:defRPr sz="2400"/>
            </a:lvl2pPr>
            <a:lvl3pPr marL="1371600" lvl="2" indent="-330200" algn="l">
              <a:spcBef>
                <a:spcPts val="800"/>
              </a:spcBef>
              <a:spcAft>
                <a:spcPts val="0"/>
              </a:spcAft>
              <a:buSzPts val="1600"/>
              <a:buChar char="◆"/>
              <a:defRPr sz="2000"/>
            </a:lvl3pPr>
            <a:lvl4pPr marL="1828800" lvl="3" indent="-320039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6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72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96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2000"/>
            </a:lvl2pPr>
            <a:lvl3pPr marL="1371600" lvl="2" indent="-320039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 sz="1800"/>
            </a:lvl3pPr>
            <a:lvl4pPr marL="1828800" lvl="3" indent="-30988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Char char="●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96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spcBef>
                <a:spcPts val="72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96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2000"/>
            </a:lvl2pPr>
            <a:lvl3pPr marL="1371600" lvl="2" indent="-320039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 sz="1800"/>
            </a:lvl3pPr>
            <a:lvl4pPr marL="1828800" lvl="3" indent="-30988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280"/>
              <a:buChar char="●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128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70840" algn="l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240"/>
              <a:buChar char="■"/>
              <a:defRPr sz="2800"/>
            </a:lvl2pPr>
            <a:lvl3pPr marL="1371600" lvl="2" indent="-350519" algn="l">
              <a:spcBef>
                <a:spcPts val="960"/>
              </a:spcBef>
              <a:spcAft>
                <a:spcPts val="0"/>
              </a:spcAft>
              <a:buSzPts val="1920"/>
              <a:buChar char="◆"/>
              <a:defRPr sz="2400"/>
            </a:lvl3pPr>
            <a:lvl4pPr marL="1828800" lvl="3" indent="-330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128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Noto Sans Symbols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Noto Sans Symbols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960"/>
              </a:spcBef>
              <a:spcAft>
                <a:spcPts val="0"/>
              </a:spcAft>
              <a:buClr>
                <a:srgbClr val="CC000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 rot="5400000">
            <a:off x="2476500" y="-382587"/>
            <a:ext cx="4343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72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2004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■"/>
              <a:defRPr/>
            </a:lvl2pPr>
            <a:lvl3pPr marL="1371600" lvl="2" indent="-320039" algn="l">
              <a:spcBef>
                <a:spcPts val="720"/>
              </a:spcBef>
              <a:spcAft>
                <a:spcPts val="0"/>
              </a:spcAft>
              <a:buSzPts val="1440"/>
              <a:buChar char="◆"/>
              <a:defRPr/>
            </a:lvl3pPr>
            <a:lvl4pPr marL="1828800" lvl="3" indent="-320039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" descr="t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5797550"/>
            <a:ext cx="914082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7" descr="t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75" y="0"/>
            <a:ext cx="9140825" cy="7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 txBox="1"/>
          <p:nvPr/>
        </p:nvSpPr>
        <p:spPr>
          <a:xfrm>
            <a:off x="8247063" y="666750"/>
            <a:ext cx="8128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Security C –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TSMC Secret</a:t>
            </a:r>
            <a:endParaRPr/>
          </a:p>
        </p:txBody>
      </p:sp>
      <p:pic>
        <p:nvPicPr>
          <p:cNvPr id="13" name="Google Shape;13;p7" descr="logo_black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43888" y="60325"/>
            <a:ext cx="835025" cy="6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 txBox="1"/>
          <p:nvPr/>
        </p:nvSpPr>
        <p:spPr>
          <a:xfrm>
            <a:off x="-3175" y="6692900"/>
            <a:ext cx="93662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2007 TSMC, Ltd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179388" y="6381750"/>
            <a:ext cx="180975" cy="173038"/>
          </a:xfrm>
          <a:prstGeom prst="ellipse">
            <a:avLst/>
          </a:prstGeom>
          <a:solidFill>
            <a:srgbClr val="DD2A2E"/>
          </a:solidFill>
          <a:ln>
            <a:noFill/>
          </a:ln>
          <a:effectLst>
            <a:outerShdw dist="17961" dir="2700000" algn="ctr" rotWithShape="0">
              <a:schemeClr val="lt2">
                <a:alpha val="49803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7"/>
          <p:cNvSpPr txBox="1"/>
          <p:nvPr/>
        </p:nvSpPr>
        <p:spPr>
          <a:xfrm>
            <a:off x="120650" y="6359525"/>
            <a:ext cx="307975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96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●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spcBef>
                <a:spcPts val="720"/>
              </a:spcBef>
              <a:spcAft>
                <a:spcPts val="0"/>
              </a:spcAft>
              <a:buClr>
                <a:srgbClr val="CC0000"/>
              </a:buClr>
              <a:buSzPts val="1440"/>
              <a:buFont typeface="Noto Sans Symbols"/>
              <a:buChar char="◆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0039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OD.DN.3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&lt;Insert screenshot, from </a:t>
            </a:r>
            <a:r>
              <a:rPr lang="en-US" dirty="0" err="1"/>
              <a:t>lvayout</a:t>
            </a:r>
            <a:r>
              <a:rPr lang="en-US" dirty="0"/>
              <a:t>, of violation here&gt;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De-cap cells block dummy OD fill.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Achieved Local Density: 3.7%</a:t>
            </a:r>
          </a:p>
          <a:p>
            <a:pPr marL="0" lv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Achieved Local Density: 3.4%</a:t>
            </a:r>
            <a:endParaRPr lang="en-US" dirty="0"/>
          </a:p>
          <a:p>
            <a:pPr marL="0" lv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DRC density: 20%</a:t>
            </a:r>
            <a:endParaRPr lang="en-US" dirty="0"/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Exclusion regions near analog input routes block dummy OD fill.</a:t>
            </a:r>
          </a:p>
          <a:p>
            <a:pPr marL="0" lv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Achieved Local Density: 1.3%</a:t>
            </a:r>
            <a:endParaRPr lang="en-US" dirty="0"/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DRC density: 20%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51D25-536D-417E-A2C7-CB9C6613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852908"/>
            <a:ext cx="4192587" cy="3012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37A97-BE19-4629-9F5F-7F006F6879EA}"/>
              </a:ext>
            </a:extLst>
          </p:cNvPr>
          <p:cNvSpPr/>
          <p:nvPr/>
        </p:nvSpPr>
        <p:spPr>
          <a:xfrm>
            <a:off x="967563" y="2711302"/>
            <a:ext cx="382772" cy="265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3F1BBD-1570-41D7-87CD-C40F916A7020}"/>
              </a:ext>
            </a:extLst>
          </p:cNvPr>
          <p:cNvSpPr/>
          <p:nvPr/>
        </p:nvSpPr>
        <p:spPr>
          <a:xfrm>
            <a:off x="1988288" y="2272857"/>
            <a:ext cx="531628" cy="523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A6BB3-811C-4529-B2D1-458FD821B9CB}"/>
              </a:ext>
            </a:extLst>
          </p:cNvPr>
          <p:cNvSpPr/>
          <p:nvPr/>
        </p:nvSpPr>
        <p:spPr>
          <a:xfrm>
            <a:off x="1488558" y="2272857"/>
            <a:ext cx="499730" cy="2097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198DB-9D66-4C9C-8D4E-7F96B40F95D3}"/>
              </a:ext>
            </a:extLst>
          </p:cNvPr>
          <p:cNvSpPr/>
          <p:nvPr/>
        </p:nvSpPr>
        <p:spPr>
          <a:xfrm>
            <a:off x="2020186" y="3094074"/>
            <a:ext cx="499730" cy="1275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FC3983-AA85-4EE4-B57E-805A0969683B}"/>
              </a:ext>
            </a:extLst>
          </p:cNvPr>
          <p:cNvCxnSpPr/>
          <p:nvPr/>
        </p:nvCxnSpPr>
        <p:spPr>
          <a:xfrm flipV="1">
            <a:off x="2381693" y="2272857"/>
            <a:ext cx="2424223" cy="353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E0C39B-CBEE-4181-9323-6140B501E0F3}"/>
              </a:ext>
            </a:extLst>
          </p:cNvPr>
          <p:cNvCxnSpPr>
            <a:cxnSpLocks/>
          </p:cNvCxnSpPr>
          <p:nvPr/>
        </p:nvCxnSpPr>
        <p:spPr>
          <a:xfrm flipV="1">
            <a:off x="1988288" y="2626242"/>
            <a:ext cx="2817628" cy="975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B80346-C6FE-417E-BA3C-236A9DC50731}"/>
              </a:ext>
            </a:extLst>
          </p:cNvPr>
          <p:cNvCxnSpPr/>
          <p:nvPr/>
        </p:nvCxnSpPr>
        <p:spPr>
          <a:xfrm>
            <a:off x="1137424" y="2796363"/>
            <a:ext cx="3668492" cy="716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PO.DN.3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&lt;Insert screenshot, from layout, of violation here&gt;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Exclusion regions near analog core cell block dummy poly fill.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Achieved Local Density:4.03%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 err="1"/>
              <a:t>CapDAC</a:t>
            </a:r>
            <a:r>
              <a:rPr lang="en-US" sz="1800" dirty="0"/>
              <a:t> in analog core lacks dummy poly fill.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Achieved Local Density:0.735%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DRC density:10%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3D46A9-52A2-4928-A9AD-E530C703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4" y="1414463"/>
            <a:ext cx="3961060" cy="28066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617B76-594A-4EC8-90FA-55A9D081F5F4}"/>
              </a:ext>
            </a:extLst>
          </p:cNvPr>
          <p:cNvSpPr/>
          <p:nvPr/>
        </p:nvSpPr>
        <p:spPr>
          <a:xfrm>
            <a:off x="1605516" y="3009014"/>
            <a:ext cx="244549" cy="499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346440-F955-4F14-A980-97C081333ED7}"/>
              </a:ext>
            </a:extLst>
          </p:cNvPr>
          <p:cNvSpPr/>
          <p:nvPr/>
        </p:nvSpPr>
        <p:spPr>
          <a:xfrm>
            <a:off x="2002465" y="3104707"/>
            <a:ext cx="919716" cy="212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4DF8C3-D62E-423C-B18E-E4EC1103AEF2}"/>
              </a:ext>
            </a:extLst>
          </p:cNvPr>
          <p:cNvCxnSpPr/>
          <p:nvPr/>
        </p:nvCxnSpPr>
        <p:spPr>
          <a:xfrm flipV="1">
            <a:off x="1775637" y="1988288"/>
            <a:ext cx="3040912" cy="1020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B1B7EB-D4A1-4012-A08C-1F8A24F321B5}"/>
              </a:ext>
            </a:extLst>
          </p:cNvPr>
          <p:cNvCxnSpPr/>
          <p:nvPr/>
        </p:nvCxnSpPr>
        <p:spPr>
          <a:xfrm>
            <a:off x="2402958" y="3155064"/>
            <a:ext cx="24135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97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PO.DN.3.1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&lt;Insert screenshot, from layout, of violation here&gt;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000" dirty="0"/>
              <a:t>Exclusion region near analog routes blocks poly dummy fill.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000" dirty="0"/>
              <a:t>Achieved local density: 8.8%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000" dirty="0"/>
              <a:t>Internal </a:t>
            </a:r>
            <a:r>
              <a:rPr lang="en-US" sz="2000" dirty="0" err="1"/>
              <a:t>CapDAC</a:t>
            </a:r>
            <a:r>
              <a:rPr lang="en-US" sz="2000" dirty="0"/>
              <a:t> region of analog core lacks dummy poly.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000" dirty="0"/>
              <a:t>Achieved local density: 1.6%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2000" dirty="0"/>
              <a:t>DRC density: 10%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BF520-C0EB-4AA5-A51B-4C98155D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414463"/>
            <a:ext cx="4038601" cy="289349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1F1448B-4C31-464C-8DCA-2E3B725CE9B6}"/>
              </a:ext>
            </a:extLst>
          </p:cNvPr>
          <p:cNvSpPr/>
          <p:nvPr/>
        </p:nvSpPr>
        <p:spPr>
          <a:xfrm>
            <a:off x="1105786" y="2870791"/>
            <a:ext cx="1691923" cy="606056"/>
          </a:xfrm>
          <a:custGeom>
            <a:avLst/>
            <a:gdLst>
              <a:gd name="connsiteX0" fmla="*/ 0 w 1691923"/>
              <a:gd name="connsiteY0" fmla="*/ 244549 h 606056"/>
              <a:gd name="connsiteX1" fmla="*/ 0 w 1691923"/>
              <a:gd name="connsiteY1" fmla="*/ 244549 h 606056"/>
              <a:gd name="connsiteX2" fmla="*/ 31898 w 1691923"/>
              <a:gd name="connsiteY2" fmla="*/ 393404 h 606056"/>
              <a:gd name="connsiteX3" fmla="*/ 74428 w 1691923"/>
              <a:gd name="connsiteY3" fmla="*/ 382772 h 606056"/>
              <a:gd name="connsiteX4" fmla="*/ 138223 w 1691923"/>
              <a:gd name="connsiteY4" fmla="*/ 361507 h 606056"/>
              <a:gd name="connsiteX5" fmla="*/ 170121 w 1691923"/>
              <a:gd name="connsiteY5" fmla="*/ 350874 h 606056"/>
              <a:gd name="connsiteX6" fmla="*/ 255181 w 1691923"/>
              <a:gd name="connsiteY6" fmla="*/ 372139 h 606056"/>
              <a:gd name="connsiteX7" fmla="*/ 287079 w 1691923"/>
              <a:gd name="connsiteY7" fmla="*/ 382772 h 606056"/>
              <a:gd name="connsiteX8" fmla="*/ 340242 w 1691923"/>
              <a:gd name="connsiteY8" fmla="*/ 393404 h 606056"/>
              <a:gd name="connsiteX9" fmla="*/ 382772 w 1691923"/>
              <a:gd name="connsiteY9" fmla="*/ 404037 h 606056"/>
              <a:gd name="connsiteX10" fmla="*/ 478465 w 1691923"/>
              <a:gd name="connsiteY10" fmla="*/ 414669 h 606056"/>
              <a:gd name="connsiteX11" fmla="*/ 648586 w 1691923"/>
              <a:gd name="connsiteY11" fmla="*/ 414669 h 606056"/>
              <a:gd name="connsiteX12" fmla="*/ 723014 w 1691923"/>
              <a:gd name="connsiteY12" fmla="*/ 404037 h 606056"/>
              <a:gd name="connsiteX13" fmla="*/ 808074 w 1691923"/>
              <a:gd name="connsiteY13" fmla="*/ 382772 h 606056"/>
              <a:gd name="connsiteX14" fmla="*/ 925033 w 1691923"/>
              <a:gd name="connsiteY14" fmla="*/ 414669 h 606056"/>
              <a:gd name="connsiteX15" fmla="*/ 956930 w 1691923"/>
              <a:gd name="connsiteY15" fmla="*/ 425302 h 606056"/>
              <a:gd name="connsiteX16" fmla="*/ 1084521 w 1691923"/>
              <a:gd name="connsiteY16" fmla="*/ 435935 h 606056"/>
              <a:gd name="connsiteX17" fmla="*/ 1158949 w 1691923"/>
              <a:gd name="connsiteY17" fmla="*/ 457200 h 606056"/>
              <a:gd name="connsiteX18" fmla="*/ 1222744 w 1691923"/>
              <a:gd name="connsiteY18" fmla="*/ 446567 h 606056"/>
              <a:gd name="connsiteX19" fmla="*/ 1286540 w 1691923"/>
              <a:gd name="connsiteY19" fmla="*/ 425302 h 606056"/>
              <a:gd name="connsiteX20" fmla="*/ 1350335 w 1691923"/>
              <a:gd name="connsiteY20" fmla="*/ 446567 h 606056"/>
              <a:gd name="connsiteX21" fmla="*/ 1446028 w 1691923"/>
              <a:gd name="connsiteY21" fmla="*/ 425302 h 606056"/>
              <a:gd name="connsiteX22" fmla="*/ 1467293 w 1691923"/>
              <a:gd name="connsiteY22" fmla="*/ 457200 h 606056"/>
              <a:gd name="connsiteX23" fmla="*/ 1488558 w 1691923"/>
              <a:gd name="connsiteY23" fmla="*/ 531628 h 606056"/>
              <a:gd name="connsiteX24" fmla="*/ 1509823 w 1691923"/>
              <a:gd name="connsiteY24" fmla="*/ 595423 h 606056"/>
              <a:gd name="connsiteX25" fmla="*/ 1637414 w 1691923"/>
              <a:gd name="connsiteY25" fmla="*/ 606056 h 606056"/>
              <a:gd name="connsiteX26" fmla="*/ 1690577 w 1691923"/>
              <a:gd name="connsiteY26" fmla="*/ 595423 h 606056"/>
              <a:gd name="connsiteX27" fmla="*/ 1669312 w 1691923"/>
              <a:gd name="connsiteY27" fmla="*/ 563525 h 606056"/>
              <a:gd name="connsiteX28" fmla="*/ 1679944 w 1691923"/>
              <a:gd name="connsiteY28" fmla="*/ 499730 h 606056"/>
              <a:gd name="connsiteX29" fmla="*/ 1690577 w 1691923"/>
              <a:gd name="connsiteY29" fmla="*/ 404037 h 606056"/>
              <a:gd name="connsiteX30" fmla="*/ 1679944 w 1691923"/>
              <a:gd name="connsiteY30" fmla="*/ 223283 h 606056"/>
              <a:gd name="connsiteX31" fmla="*/ 1669312 w 1691923"/>
              <a:gd name="connsiteY31" fmla="*/ 159488 h 606056"/>
              <a:gd name="connsiteX32" fmla="*/ 1648047 w 1691923"/>
              <a:gd name="connsiteY32" fmla="*/ 95693 h 606056"/>
              <a:gd name="connsiteX33" fmla="*/ 1626781 w 1691923"/>
              <a:gd name="connsiteY33" fmla="*/ 10632 h 606056"/>
              <a:gd name="connsiteX34" fmla="*/ 1584251 w 1691923"/>
              <a:gd name="connsiteY34" fmla="*/ 21265 h 606056"/>
              <a:gd name="connsiteX35" fmla="*/ 1541721 w 1691923"/>
              <a:gd name="connsiteY35" fmla="*/ 10632 h 606056"/>
              <a:gd name="connsiteX36" fmla="*/ 1509823 w 1691923"/>
              <a:gd name="connsiteY36" fmla="*/ 0 h 606056"/>
              <a:gd name="connsiteX37" fmla="*/ 1477926 w 1691923"/>
              <a:gd name="connsiteY37" fmla="*/ 10632 h 606056"/>
              <a:gd name="connsiteX38" fmla="*/ 1488558 w 1691923"/>
              <a:gd name="connsiteY38" fmla="*/ 42530 h 606056"/>
              <a:gd name="connsiteX39" fmla="*/ 1509823 w 1691923"/>
              <a:gd name="connsiteY39" fmla="*/ 74428 h 606056"/>
              <a:gd name="connsiteX40" fmla="*/ 1499191 w 1691923"/>
              <a:gd name="connsiteY40" fmla="*/ 106325 h 606056"/>
              <a:gd name="connsiteX41" fmla="*/ 1477926 w 1691923"/>
              <a:gd name="connsiteY41" fmla="*/ 180753 h 606056"/>
              <a:gd name="connsiteX42" fmla="*/ 1446028 w 1691923"/>
              <a:gd name="connsiteY42" fmla="*/ 191386 h 606056"/>
              <a:gd name="connsiteX43" fmla="*/ 1382233 w 1691923"/>
              <a:gd name="connsiteY43" fmla="*/ 202018 h 606056"/>
              <a:gd name="connsiteX44" fmla="*/ 1286540 w 1691923"/>
              <a:gd name="connsiteY44" fmla="*/ 223283 h 606056"/>
              <a:gd name="connsiteX45" fmla="*/ 1233377 w 1691923"/>
              <a:gd name="connsiteY45" fmla="*/ 212651 h 606056"/>
              <a:gd name="connsiteX46" fmla="*/ 1158949 w 1691923"/>
              <a:gd name="connsiteY46" fmla="*/ 223283 h 606056"/>
              <a:gd name="connsiteX47" fmla="*/ 1010093 w 1691923"/>
              <a:gd name="connsiteY47" fmla="*/ 255181 h 606056"/>
              <a:gd name="connsiteX48" fmla="*/ 829340 w 1691923"/>
              <a:gd name="connsiteY48" fmla="*/ 223283 h 606056"/>
              <a:gd name="connsiteX49" fmla="*/ 765544 w 1691923"/>
              <a:gd name="connsiteY49" fmla="*/ 212651 h 606056"/>
              <a:gd name="connsiteX50" fmla="*/ 733647 w 1691923"/>
              <a:gd name="connsiteY50" fmla="*/ 191386 h 606056"/>
              <a:gd name="connsiteX51" fmla="*/ 691116 w 1691923"/>
              <a:gd name="connsiteY51" fmla="*/ 202018 h 606056"/>
              <a:gd name="connsiteX52" fmla="*/ 574158 w 1691923"/>
              <a:gd name="connsiteY52" fmla="*/ 212651 h 606056"/>
              <a:gd name="connsiteX53" fmla="*/ 393405 w 1691923"/>
              <a:gd name="connsiteY53" fmla="*/ 212651 h 606056"/>
              <a:gd name="connsiteX54" fmla="*/ 202019 w 1691923"/>
              <a:gd name="connsiteY54" fmla="*/ 223283 h 606056"/>
              <a:gd name="connsiteX55" fmla="*/ 95693 w 1691923"/>
              <a:gd name="connsiteY55" fmla="*/ 255181 h 606056"/>
              <a:gd name="connsiteX56" fmla="*/ 42530 w 1691923"/>
              <a:gd name="connsiteY56" fmla="*/ 265814 h 606056"/>
              <a:gd name="connsiteX57" fmla="*/ 0 w 1691923"/>
              <a:gd name="connsiteY57" fmla="*/ 244549 h 606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91923" h="606056">
                <a:moveTo>
                  <a:pt x="0" y="244549"/>
                </a:moveTo>
                <a:lnTo>
                  <a:pt x="0" y="244549"/>
                </a:lnTo>
                <a:cubicBezTo>
                  <a:pt x="464" y="248724"/>
                  <a:pt x="6014" y="376148"/>
                  <a:pt x="31898" y="393404"/>
                </a:cubicBezTo>
                <a:cubicBezTo>
                  <a:pt x="44057" y="401510"/>
                  <a:pt x="60431" y="386971"/>
                  <a:pt x="74428" y="382772"/>
                </a:cubicBezTo>
                <a:cubicBezTo>
                  <a:pt x="95898" y="376331"/>
                  <a:pt x="116958" y="368595"/>
                  <a:pt x="138223" y="361507"/>
                </a:cubicBezTo>
                <a:lnTo>
                  <a:pt x="170121" y="350874"/>
                </a:lnTo>
                <a:cubicBezTo>
                  <a:pt x="198474" y="357962"/>
                  <a:pt x="227455" y="362897"/>
                  <a:pt x="255181" y="372139"/>
                </a:cubicBezTo>
                <a:cubicBezTo>
                  <a:pt x="265814" y="375683"/>
                  <a:pt x="276206" y="380054"/>
                  <a:pt x="287079" y="382772"/>
                </a:cubicBezTo>
                <a:cubicBezTo>
                  <a:pt x="304611" y="387155"/>
                  <a:pt x="322600" y="389484"/>
                  <a:pt x="340242" y="393404"/>
                </a:cubicBezTo>
                <a:cubicBezTo>
                  <a:pt x="354507" y="396574"/>
                  <a:pt x="368329" y="401815"/>
                  <a:pt x="382772" y="404037"/>
                </a:cubicBezTo>
                <a:cubicBezTo>
                  <a:pt x="414493" y="408917"/>
                  <a:pt x="446567" y="411125"/>
                  <a:pt x="478465" y="414669"/>
                </a:cubicBezTo>
                <a:cubicBezTo>
                  <a:pt x="552273" y="439272"/>
                  <a:pt x="507143" y="428813"/>
                  <a:pt x="648586" y="414669"/>
                </a:cubicBezTo>
                <a:cubicBezTo>
                  <a:pt x="673523" y="412175"/>
                  <a:pt x="698439" y="408952"/>
                  <a:pt x="723014" y="404037"/>
                </a:cubicBezTo>
                <a:cubicBezTo>
                  <a:pt x="751672" y="398305"/>
                  <a:pt x="808074" y="382772"/>
                  <a:pt x="808074" y="382772"/>
                </a:cubicBezTo>
                <a:cubicBezTo>
                  <a:pt x="883879" y="420674"/>
                  <a:pt x="817745" y="393211"/>
                  <a:pt x="925033" y="414669"/>
                </a:cubicBezTo>
                <a:cubicBezTo>
                  <a:pt x="936023" y="416867"/>
                  <a:pt x="945821" y="423821"/>
                  <a:pt x="956930" y="425302"/>
                </a:cubicBezTo>
                <a:cubicBezTo>
                  <a:pt x="999233" y="430943"/>
                  <a:pt x="1041991" y="432391"/>
                  <a:pt x="1084521" y="435935"/>
                </a:cubicBezTo>
                <a:cubicBezTo>
                  <a:pt x="1099560" y="440948"/>
                  <a:pt x="1145603" y="457200"/>
                  <a:pt x="1158949" y="457200"/>
                </a:cubicBezTo>
                <a:cubicBezTo>
                  <a:pt x="1180507" y="457200"/>
                  <a:pt x="1201829" y="451796"/>
                  <a:pt x="1222744" y="446567"/>
                </a:cubicBezTo>
                <a:cubicBezTo>
                  <a:pt x="1244490" y="441130"/>
                  <a:pt x="1286540" y="425302"/>
                  <a:pt x="1286540" y="425302"/>
                </a:cubicBezTo>
                <a:cubicBezTo>
                  <a:pt x="1307805" y="432390"/>
                  <a:pt x="1329070" y="453655"/>
                  <a:pt x="1350335" y="446567"/>
                </a:cubicBezTo>
                <a:cubicBezTo>
                  <a:pt x="1402685" y="429118"/>
                  <a:pt x="1371178" y="437778"/>
                  <a:pt x="1446028" y="425302"/>
                </a:cubicBezTo>
                <a:cubicBezTo>
                  <a:pt x="1453116" y="435935"/>
                  <a:pt x="1461578" y="445770"/>
                  <a:pt x="1467293" y="457200"/>
                </a:cubicBezTo>
                <a:cubicBezTo>
                  <a:pt x="1476230" y="475073"/>
                  <a:pt x="1483445" y="514585"/>
                  <a:pt x="1488558" y="531628"/>
                </a:cubicBezTo>
                <a:cubicBezTo>
                  <a:pt x="1494999" y="553098"/>
                  <a:pt x="1487485" y="593561"/>
                  <a:pt x="1509823" y="595423"/>
                </a:cubicBezTo>
                <a:lnTo>
                  <a:pt x="1637414" y="606056"/>
                </a:lnTo>
                <a:cubicBezTo>
                  <a:pt x="1655135" y="602512"/>
                  <a:pt x="1679734" y="609881"/>
                  <a:pt x="1690577" y="595423"/>
                </a:cubicBezTo>
                <a:cubicBezTo>
                  <a:pt x="1698244" y="585200"/>
                  <a:pt x="1670723" y="576226"/>
                  <a:pt x="1669312" y="563525"/>
                </a:cubicBezTo>
                <a:cubicBezTo>
                  <a:pt x="1666931" y="542099"/>
                  <a:pt x="1677095" y="521099"/>
                  <a:pt x="1679944" y="499730"/>
                </a:cubicBezTo>
                <a:cubicBezTo>
                  <a:pt x="1684186" y="467918"/>
                  <a:pt x="1687033" y="435935"/>
                  <a:pt x="1690577" y="404037"/>
                </a:cubicBezTo>
                <a:cubicBezTo>
                  <a:pt x="1687033" y="343786"/>
                  <a:pt x="1685173" y="283412"/>
                  <a:pt x="1679944" y="223283"/>
                </a:cubicBezTo>
                <a:cubicBezTo>
                  <a:pt x="1678076" y="201806"/>
                  <a:pt x="1674541" y="180403"/>
                  <a:pt x="1669312" y="159488"/>
                </a:cubicBezTo>
                <a:cubicBezTo>
                  <a:pt x="1663876" y="137742"/>
                  <a:pt x="1648047" y="95693"/>
                  <a:pt x="1648047" y="95693"/>
                </a:cubicBezTo>
                <a:cubicBezTo>
                  <a:pt x="1658950" y="62982"/>
                  <a:pt x="1675995" y="38754"/>
                  <a:pt x="1626781" y="10632"/>
                </a:cubicBezTo>
                <a:cubicBezTo>
                  <a:pt x="1614093" y="3382"/>
                  <a:pt x="1598428" y="17721"/>
                  <a:pt x="1584251" y="21265"/>
                </a:cubicBezTo>
                <a:cubicBezTo>
                  <a:pt x="1570074" y="17721"/>
                  <a:pt x="1555772" y="14646"/>
                  <a:pt x="1541721" y="10632"/>
                </a:cubicBezTo>
                <a:cubicBezTo>
                  <a:pt x="1530944" y="7553"/>
                  <a:pt x="1521031" y="0"/>
                  <a:pt x="1509823" y="0"/>
                </a:cubicBezTo>
                <a:cubicBezTo>
                  <a:pt x="1498616" y="0"/>
                  <a:pt x="1488558" y="7088"/>
                  <a:pt x="1477926" y="10632"/>
                </a:cubicBezTo>
                <a:cubicBezTo>
                  <a:pt x="1481470" y="21265"/>
                  <a:pt x="1483546" y="32505"/>
                  <a:pt x="1488558" y="42530"/>
                </a:cubicBezTo>
                <a:cubicBezTo>
                  <a:pt x="1494273" y="53960"/>
                  <a:pt x="1507722" y="61823"/>
                  <a:pt x="1509823" y="74428"/>
                </a:cubicBezTo>
                <a:cubicBezTo>
                  <a:pt x="1511666" y="85483"/>
                  <a:pt x="1502270" y="95549"/>
                  <a:pt x="1499191" y="106325"/>
                </a:cubicBezTo>
                <a:cubicBezTo>
                  <a:pt x="1499081" y="106708"/>
                  <a:pt x="1483024" y="175655"/>
                  <a:pt x="1477926" y="180753"/>
                </a:cubicBezTo>
                <a:cubicBezTo>
                  <a:pt x="1470001" y="188678"/>
                  <a:pt x="1456969" y="188955"/>
                  <a:pt x="1446028" y="191386"/>
                </a:cubicBezTo>
                <a:cubicBezTo>
                  <a:pt x="1424983" y="196063"/>
                  <a:pt x="1403498" y="198474"/>
                  <a:pt x="1382233" y="202018"/>
                </a:cubicBezTo>
                <a:cubicBezTo>
                  <a:pt x="1349338" y="212983"/>
                  <a:pt x="1323968" y="223283"/>
                  <a:pt x="1286540" y="223283"/>
                </a:cubicBezTo>
                <a:cubicBezTo>
                  <a:pt x="1268468" y="223283"/>
                  <a:pt x="1251098" y="216195"/>
                  <a:pt x="1233377" y="212651"/>
                </a:cubicBezTo>
                <a:cubicBezTo>
                  <a:pt x="1208568" y="216195"/>
                  <a:pt x="1183857" y="220515"/>
                  <a:pt x="1158949" y="223283"/>
                </a:cubicBezTo>
                <a:cubicBezTo>
                  <a:pt x="1024550" y="238216"/>
                  <a:pt x="1076102" y="211175"/>
                  <a:pt x="1010093" y="255181"/>
                </a:cubicBezTo>
                <a:cubicBezTo>
                  <a:pt x="934712" y="204928"/>
                  <a:pt x="999088" y="240258"/>
                  <a:pt x="829340" y="223283"/>
                </a:cubicBezTo>
                <a:cubicBezTo>
                  <a:pt x="807888" y="221138"/>
                  <a:pt x="786809" y="216195"/>
                  <a:pt x="765544" y="212651"/>
                </a:cubicBezTo>
                <a:cubicBezTo>
                  <a:pt x="754912" y="205563"/>
                  <a:pt x="746297" y="193193"/>
                  <a:pt x="733647" y="191386"/>
                </a:cubicBezTo>
                <a:cubicBezTo>
                  <a:pt x="719181" y="189319"/>
                  <a:pt x="705601" y="200087"/>
                  <a:pt x="691116" y="202018"/>
                </a:cubicBezTo>
                <a:cubicBezTo>
                  <a:pt x="652313" y="207192"/>
                  <a:pt x="613144" y="209107"/>
                  <a:pt x="574158" y="212651"/>
                </a:cubicBezTo>
                <a:cubicBezTo>
                  <a:pt x="464648" y="194399"/>
                  <a:pt x="544726" y="202215"/>
                  <a:pt x="393405" y="212651"/>
                </a:cubicBezTo>
                <a:cubicBezTo>
                  <a:pt x="329663" y="217047"/>
                  <a:pt x="265814" y="219739"/>
                  <a:pt x="202019" y="223283"/>
                </a:cubicBezTo>
                <a:cubicBezTo>
                  <a:pt x="148997" y="240957"/>
                  <a:pt x="143908" y="244467"/>
                  <a:pt x="95693" y="255181"/>
                </a:cubicBezTo>
                <a:cubicBezTo>
                  <a:pt x="78051" y="259101"/>
                  <a:pt x="60528" y="264178"/>
                  <a:pt x="42530" y="265814"/>
                </a:cubicBezTo>
                <a:cubicBezTo>
                  <a:pt x="21352" y="267739"/>
                  <a:pt x="7088" y="248093"/>
                  <a:pt x="0" y="24454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B19B12-342F-4E57-85D2-61637AA53259}"/>
              </a:ext>
            </a:extLst>
          </p:cNvPr>
          <p:cNvSpPr/>
          <p:nvPr/>
        </p:nvSpPr>
        <p:spPr>
          <a:xfrm>
            <a:off x="2950110" y="3040912"/>
            <a:ext cx="1292282" cy="276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2C4A70-9D0C-4E8C-B48E-E5AFAEBA1B47}"/>
              </a:ext>
            </a:extLst>
          </p:cNvPr>
          <p:cNvCxnSpPr/>
          <p:nvPr/>
        </p:nvCxnSpPr>
        <p:spPr>
          <a:xfrm flipV="1">
            <a:off x="2211572" y="2020186"/>
            <a:ext cx="2512828" cy="11483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45707B-B907-40A2-B27B-1E64C738176D}"/>
              </a:ext>
            </a:extLst>
          </p:cNvPr>
          <p:cNvCxnSpPr/>
          <p:nvPr/>
        </p:nvCxnSpPr>
        <p:spPr>
          <a:xfrm>
            <a:off x="3657600" y="3163186"/>
            <a:ext cx="124401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7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Mx.DN.7:M1_M2_M3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&lt;Insert screenshot, from layout, of violation here&gt;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Internal </a:t>
            </a:r>
            <a:r>
              <a:rPr lang="en-US" sz="1600" dirty="0" err="1"/>
              <a:t>CapDAC</a:t>
            </a:r>
            <a:r>
              <a:rPr lang="en-US" sz="1600" dirty="0"/>
              <a:t> region in analog core lacks M1-M3.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Achieved local density (M1): 2.98%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Achieved local density (M2): 1.09%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Achieved local density (M3): 3.9%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600" dirty="0"/>
              <a:t>DRC density (M1-M3): 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7D8DA-8D05-40A7-823D-84DED646B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801628"/>
            <a:ext cx="4136149" cy="29617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C44744-A0D9-4480-AC3A-2578C8702560}"/>
              </a:ext>
            </a:extLst>
          </p:cNvPr>
          <p:cNvSpPr/>
          <p:nvPr/>
        </p:nvSpPr>
        <p:spPr>
          <a:xfrm>
            <a:off x="1605516" y="3282507"/>
            <a:ext cx="1765005" cy="321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E29E40-0B95-4A87-8B4A-7A7D9AB7E9E5}"/>
              </a:ext>
            </a:extLst>
          </p:cNvPr>
          <p:cNvCxnSpPr/>
          <p:nvPr/>
        </p:nvCxnSpPr>
        <p:spPr>
          <a:xfrm flipV="1">
            <a:off x="2998381" y="1988288"/>
            <a:ext cx="1821981" cy="1440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7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M6.DN.6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Analog core cell uses little M6 routing.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Achieved density: 0.74%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DRC density: 1%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68871-8321-440D-A48C-8F08A12F8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414463"/>
            <a:ext cx="4075008" cy="29236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3ABA20-19B6-4ECB-B46E-2EA468AA7865}"/>
              </a:ext>
            </a:extLst>
          </p:cNvPr>
          <p:cNvSpPr/>
          <p:nvPr/>
        </p:nvSpPr>
        <p:spPr>
          <a:xfrm>
            <a:off x="1222744" y="2424223"/>
            <a:ext cx="2721935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D56DE-CFDD-4892-8613-DB9D440ECD11}"/>
              </a:ext>
            </a:extLst>
          </p:cNvPr>
          <p:cNvCxnSpPr/>
          <p:nvPr/>
        </p:nvCxnSpPr>
        <p:spPr>
          <a:xfrm flipV="1">
            <a:off x="2923953" y="2424223"/>
            <a:ext cx="1800447" cy="3721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7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Mx.DN.7:M5_M6_M7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&lt;Insert screenshot, from layout, of violation here&gt;</a:t>
            </a:r>
            <a:endParaRPr dirty="0"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Analog core cell region lacks M5-M7 routes.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Achieved density (M5): 2.68%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Achieved density (M6):0.9%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Achieved density (M7):0.1%</a:t>
            </a:r>
          </a:p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sz="1800" dirty="0"/>
              <a:t>DRC density: 5%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92254-E1BB-4680-912A-3F8BED49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560513"/>
            <a:ext cx="4194567" cy="29795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544B27-B660-454E-BE4F-6E9D9CB26112}"/>
              </a:ext>
            </a:extLst>
          </p:cNvPr>
          <p:cNvSpPr/>
          <p:nvPr/>
        </p:nvSpPr>
        <p:spPr>
          <a:xfrm>
            <a:off x="1945758" y="2339163"/>
            <a:ext cx="1350335" cy="178627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56BC2B-375F-4F6D-8C95-0C0BF2829292}"/>
              </a:ext>
            </a:extLst>
          </p:cNvPr>
          <p:cNvCxnSpPr/>
          <p:nvPr/>
        </p:nvCxnSpPr>
        <p:spPr>
          <a:xfrm flipV="1">
            <a:off x="2913321" y="2094614"/>
            <a:ext cx="1965459" cy="60889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4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M9.DN.3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/>
              <a:t>&lt;Insert screenshot, from layout, of violation here&gt;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7D443-291A-4E9F-B90D-5E83AFAB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0513"/>
            <a:ext cx="4041606" cy="33123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Google Shape;73;g7676394a0e_0_1">
            <a:extLst>
              <a:ext uri="{FF2B5EF4-FFF2-40B4-BE49-F238E27FC236}">
                <a16:creationId xmlns:a16="http://schemas.microsoft.com/office/drawing/2014/main" id="{6398BC4B-B86B-4A33-92EA-636C759CFB83}"/>
              </a:ext>
            </a:extLst>
          </p:cNvPr>
          <p:cNvSpPr txBox="1">
            <a:spLocks/>
          </p:cNvSpPr>
          <p:nvPr/>
        </p:nvSpPr>
        <p:spPr>
          <a:xfrm>
            <a:off x="4724313" y="1414463"/>
            <a:ext cx="4038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Noto Sans Symbols"/>
              <a:buChar char="●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Char char="◆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indent="0">
              <a:buFont typeface="Noto Sans Symbols"/>
              <a:buNone/>
            </a:pPr>
            <a:r>
              <a:rPr lang="en-US" sz="1800" dirty="0"/>
              <a:t>Analog core use little M9 routes.</a:t>
            </a:r>
          </a:p>
          <a:p>
            <a:pPr marL="0" indent="0">
              <a:buFont typeface="Noto Sans Symbols"/>
              <a:buNone/>
            </a:pPr>
            <a:r>
              <a:rPr lang="en-US" sz="1800" dirty="0"/>
              <a:t>Achieved density: 0.4%</a:t>
            </a:r>
          </a:p>
          <a:p>
            <a:pPr marL="0" indent="0">
              <a:buFont typeface="Noto Sans Symbols"/>
              <a:buNone/>
            </a:pPr>
            <a:r>
              <a:rPr lang="en-US" sz="1800" dirty="0"/>
              <a:t>DRC density: 20%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ECF4E-0E71-4887-8DBF-EAFC06706BDF}"/>
              </a:ext>
            </a:extLst>
          </p:cNvPr>
          <p:cNvCxnSpPr>
            <a:cxnSpLocks/>
          </p:cNvCxnSpPr>
          <p:nvPr/>
        </p:nvCxnSpPr>
        <p:spPr>
          <a:xfrm flipV="1">
            <a:off x="2923953" y="1812966"/>
            <a:ext cx="1869720" cy="983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569EE6-FB85-42F4-B27A-8A37C403359D}"/>
              </a:ext>
            </a:extLst>
          </p:cNvPr>
          <p:cNvSpPr/>
          <p:nvPr/>
        </p:nvSpPr>
        <p:spPr>
          <a:xfrm>
            <a:off x="1108364" y="2434442"/>
            <a:ext cx="2058389" cy="1543792"/>
          </a:xfrm>
          <a:custGeom>
            <a:avLst/>
            <a:gdLst>
              <a:gd name="connsiteX0" fmla="*/ 2058389 w 2058389"/>
              <a:gd name="connsiteY0" fmla="*/ 0 h 1543792"/>
              <a:gd name="connsiteX1" fmla="*/ 7917 w 2058389"/>
              <a:gd name="connsiteY1" fmla="*/ 0 h 1543792"/>
              <a:gd name="connsiteX2" fmla="*/ 0 w 2058389"/>
              <a:gd name="connsiteY2" fmla="*/ 1025236 h 1543792"/>
              <a:gd name="connsiteX3" fmla="*/ 530431 w 2058389"/>
              <a:gd name="connsiteY3" fmla="*/ 1021277 h 1543792"/>
              <a:gd name="connsiteX4" fmla="*/ 542306 w 2058389"/>
              <a:gd name="connsiteY4" fmla="*/ 1535875 h 1543792"/>
              <a:gd name="connsiteX5" fmla="*/ 2018805 w 2058389"/>
              <a:gd name="connsiteY5" fmla="*/ 1543792 h 1543792"/>
              <a:gd name="connsiteX6" fmla="*/ 2058389 w 2058389"/>
              <a:gd name="connsiteY6" fmla="*/ 0 h 154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8389" h="1543792">
                <a:moveTo>
                  <a:pt x="2058389" y="0"/>
                </a:moveTo>
                <a:lnTo>
                  <a:pt x="7917" y="0"/>
                </a:lnTo>
                <a:lnTo>
                  <a:pt x="0" y="1025236"/>
                </a:lnTo>
                <a:lnTo>
                  <a:pt x="530431" y="1021277"/>
                </a:lnTo>
                <a:lnTo>
                  <a:pt x="542306" y="1535875"/>
                </a:lnTo>
                <a:lnTo>
                  <a:pt x="2018805" y="1543792"/>
                </a:lnTo>
                <a:lnTo>
                  <a:pt x="2058389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3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76394a0e_0_1"/>
          <p:cNvSpPr txBox="1">
            <a:spLocks noGrp="1"/>
          </p:cNvSpPr>
          <p:nvPr>
            <p:ph type="title"/>
          </p:nvPr>
        </p:nvSpPr>
        <p:spPr>
          <a:xfrm>
            <a:off x="531813" y="271463"/>
            <a:ext cx="8231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ESD.WARN.1</a:t>
            </a:r>
            <a:endParaRPr dirty="0"/>
          </a:p>
        </p:txBody>
      </p:sp>
      <p:sp>
        <p:nvSpPr>
          <p:cNvPr id="72" name="Google Shape;72;g7676394a0e_0_1"/>
          <p:cNvSpPr txBox="1">
            <a:spLocks noGrp="1"/>
          </p:cNvSpPr>
          <p:nvPr>
            <p:ph type="body" idx="1"/>
          </p:nvPr>
        </p:nvSpPr>
        <p:spPr>
          <a:xfrm>
            <a:off x="533400" y="1560513"/>
            <a:ext cx="4038600" cy="43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/>
              <a:t>&lt;Insert screenshot, from layout, of violation here&gt;</a:t>
            </a:r>
            <a:endParaRPr/>
          </a:p>
        </p:txBody>
      </p:sp>
      <p:sp>
        <p:nvSpPr>
          <p:cNvPr id="73" name="Google Shape;73;g7676394a0e_0_1"/>
          <p:cNvSpPr txBox="1">
            <a:spLocks noGrp="1"/>
          </p:cNvSpPr>
          <p:nvPr>
            <p:ph type="body" idx="2"/>
          </p:nvPr>
        </p:nvSpPr>
        <p:spPr>
          <a:xfrm>
            <a:off x="4724400" y="1560513"/>
            <a:ext cx="4038600" cy="37090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120"/>
              </a:spcBef>
              <a:spcAft>
                <a:spcPts val="0"/>
              </a:spcAft>
              <a:buNone/>
            </a:pPr>
            <a:r>
              <a:rPr lang="en-US" dirty="0"/>
              <a:t>No Secondary ESD protection is included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CE300-AA81-46C9-846D-A04BFB16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3" y="1560513"/>
            <a:ext cx="3699517" cy="37090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4548F-67BD-46EF-9554-1497E308D666}"/>
              </a:ext>
            </a:extLst>
          </p:cNvPr>
          <p:cNvSpPr/>
          <p:nvPr/>
        </p:nvSpPr>
        <p:spPr>
          <a:xfrm>
            <a:off x="1464623" y="2451717"/>
            <a:ext cx="1480458" cy="7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EADDD-399E-479B-A479-073F0960BF7F}"/>
              </a:ext>
            </a:extLst>
          </p:cNvPr>
          <p:cNvSpPr/>
          <p:nvPr/>
        </p:nvSpPr>
        <p:spPr>
          <a:xfrm>
            <a:off x="1464623" y="3659581"/>
            <a:ext cx="1480458" cy="74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178A44-B321-46BF-9EC9-91194CF049F5}"/>
              </a:ext>
            </a:extLst>
          </p:cNvPr>
          <p:cNvCxnSpPr>
            <a:cxnSpLocks/>
          </p:cNvCxnSpPr>
          <p:nvPr/>
        </p:nvCxnSpPr>
        <p:spPr>
          <a:xfrm flipV="1">
            <a:off x="2923953" y="2189018"/>
            <a:ext cx="1766800" cy="607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279E53-0A53-431D-91E3-8B3FDA141963}"/>
              </a:ext>
            </a:extLst>
          </p:cNvPr>
          <p:cNvCxnSpPr>
            <a:cxnSpLocks/>
          </p:cNvCxnSpPr>
          <p:nvPr/>
        </p:nvCxnSpPr>
        <p:spPr>
          <a:xfrm flipV="1">
            <a:off x="2945081" y="2304664"/>
            <a:ext cx="1779319" cy="1784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939334"/>
      </p:ext>
    </p:extLst>
  </p:cSld>
  <p:clrMapOvr>
    <a:masterClrMapping/>
  </p:clrMapOvr>
</p:sld>
</file>

<file path=ppt/theme/theme1.xml><?xml version="1.0" encoding="utf-8"?>
<a:theme xmlns:a="http://schemas.openxmlformats.org/drawingml/2006/main" name="Prepared_by_Ted Chiang">
  <a:themeElements>
    <a:clrScheme name="Prepared_by_Ted Chia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372</Words>
  <Application>Microsoft Office PowerPoint</Application>
  <PresentationFormat>On-screen Show (4:3)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Symbols</vt:lpstr>
      <vt:lpstr>Arial</vt:lpstr>
      <vt:lpstr>Times New Roman</vt:lpstr>
      <vt:lpstr>Prepared_by_Ted Chiang</vt:lpstr>
      <vt:lpstr>OD.DN.3</vt:lpstr>
      <vt:lpstr>PO.DN.3</vt:lpstr>
      <vt:lpstr>PO.DN.3.1</vt:lpstr>
      <vt:lpstr>Mx.DN.7:M1_M2_M3</vt:lpstr>
      <vt:lpstr>M6.DN.6</vt:lpstr>
      <vt:lpstr>Mx.DN.7:M5_M6_M7</vt:lpstr>
      <vt:lpstr>M9.DN.3</vt:lpstr>
      <vt:lpstr>ESD.WARN.1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Sayers</dc:creator>
  <cp:lastModifiedBy>Zhang Jiahao</cp:lastModifiedBy>
  <cp:revision>14</cp:revision>
  <dcterms:created xsi:type="dcterms:W3CDTF">2003-07-07T04:48:03Z</dcterms:created>
  <dcterms:modified xsi:type="dcterms:W3CDTF">2020-04-29T15:52:46Z</dcterms:modified>
</cp:coreProperties>
</file>